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612862877768115E-2"/>
          <c:y val="5.5051349350561947E-2"/>
          <c:w val="0.56489578742142865"/>
          <c:h val="0.834669627834982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087-4F1C-A935-9956133C5F3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087-4F1C-A935-9956133C5F3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087-4F1C-A935-9956133C5F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2019-2020 уч.г.</c:v>
                </c:pt>
                <c:pt idx="1">
                  <c:v>2020-2021 уч.г.</c:v>
                </c:pt>
                <c:pt idx="2">
                  <c:v>2021-2022 уч.г.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0.06</c:v>
                </c:pt>
                <c:pt idx="1">
                  <c:v>0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87-4F1C-A935-9956133C5F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087-4F1C-A935-9956133C5F3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087-4F1C-A935-9956133C5F3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087-4F1C-A935-9956133C5F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2019-2020 уч.г.</c:v>
                </c:pt>
                <c:pt idx="1">
                  <c:v>2020-2021 уч.г.</c:v>
                </c:pt>
                <c:pt idx="2">
                  <c:v>2021-2022 уч.г.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0.25</c:v>
                </c:pt>
                <c:pt idx="1">
                  <c:v>0.12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087-4F1C-A935-9956133C5F3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087-4F1C-A935-9956133C5F3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/>
                      <a:t>88%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087-4F1C-A935-9956133C5F3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/>
                      <a:t>73%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087-4F1C-A935-9956133C5F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2019-2020 уч.г.</c:v>
                </c:pt>
                <c:pt idx="1">
                  <c:v>2020-2021 уч.г.</c:v>
                </c:pt>
                <c:pt idx="2">
                  <c:v>2021-2022 уч.г.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0.69</c:v>
                </c:pt>
                <c:pt idx="1">
                  <c:v>0.88</c:v>
                </c:pt>
                <c:pt idx="2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087-4F1C-A935-9956133C5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1766016"/>
        <c:axId val="201767552"/>
        <c:axId val="201411648"/>
      </c:bar3DChart>
      <c:catAx>
        <c:axId val="201766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01767552"/>
        <c:crosses val="autoZero"/>
        <c:auto val="1"/>
        <c:lblAlgn val="ctr"/>
        <c:lblOffset val="100"/>
        <c:noMultiLvlLbl val="0"/>
      </c:catAx>
      <c:valAx>
        <c:axId val="201767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1766016"/>
        <c:crosses val="autoZero"/>
        <c:crossBetween val="between"/>
      </c:valAx>
      <c:serAx>
        <c:axId val="201411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01767552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74209347761493805"/>
          <c:y val="0.26632544332800029"/>
          <c:w val="0.18060885332200152"/>
          <c:h val="0.2599567071093513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Сердце отдаю детям\белый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92" y="-1655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274638"/>
            <a:ext cx="7560840" cy="9941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Результативность и качество реализации дополнительной общеразвивающей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программы</a:t>
            </a:r>
            <a:endParaRPr lang="ru-RU" sz="2400" dirty="0">
              <a:ea typeface="Calibri"/>
              <a:cs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87860"/>
            <a:ext cx="1451372" cy="143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r="83977"/>
          <a:stretch/>
        </p:blipFill>
        <p:spPr bwMode="auto">
          <a:xfrm>
            <a:off x="0" y="-243408"/>
            <a:ext cx="397977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1447368"/>
            <a:ext cx="8284649" cy="396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 Дополнительная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общеразвивающая программа по робототехнике реализуется  на базе МБДОУ «Центр развития ребенка – детский сад «Гармония» с сентября 2019 года. Срок реализации программы 2 года.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 За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время работы студии «Юный конструктор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»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реализация программы показала положительную динамику результативности, которая отслеживается через: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Мониторинг результативности освоения программы.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Участие и победы обучающихся в конкурсах и мероприятиях разного уровня.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Стабильность количественного состава обучающихся.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Мониторинг удовлетворенности качеством обучения по программе.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60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Сердце отдаю детям\белый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5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63373"/>
            <a:ext cx="1250233" cy="1235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23812" y="89532"/>
            <a:ext cx="73907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Результаты диагностики освоения  дополнительной общеразвивающей </a:t>
            </a:r>
            <a:r>
              <a:rPr lang="ru-RU" sz="2400" b="1" dirty="0" smtClean="0">
                <a:latin typeface="Times New Roman"/>
                <a:ea typeface="Calibri"/>
              </a:rPr>
              <a:t>программы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76725699"/>
              </p:ext>
            </p:extLst>
          </p:nvPr>
        </p:nvGraphicFramePr>
        <p:xfrm>
          <a:off x="107504" y="892171"/>
          <a:ext cx="9036495" cy="4409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19" y="4725144"/>
            <a:ext cx="8640959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В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результате проведенного мониторинга выявлена положительная  динамика результативности по освоению  программы. За два года обучения увеличился высокий уровень освоения программы с 69 % до 88%, что составило 17%. Обучающиеся с низким уровнем  на второй год обучения отсутствуют.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В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2021-2022 учебном году показатели по освоению программы снижаются в связи с тем, что    в студию набрана новая группа детей.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r="83977"/>
          <a:stretch/>
        </p:blipFill>
        <p:spPr bwMode="auto">
          <a:xfrm rot="10800000">
            <a:off x="8789892" y="-155973"/>
            <a:ext cx="377788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25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Сердце отдаю детям\белый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632" y="2780928"/>
            <a:ext cx="1188132" cy="1174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5715"/>
            <a:ext cx="8911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Участие и победы обучающихся в конкурсах и мероприятиях разного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уровня</a:t>
            </a:r>
            <a:endParaRPr lang="ru-RU" sz="2400" dirty="0"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33206"/>
              </p:ext>
            </p:extLst>
          </p:nvPr>
        </p:nvGraphicFramePr>
        <p:xfrm>
          <a:off x="176864" y="836712"/>
          <a:ext cx="8588101" cy="5104971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мероприятие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 И. участника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видеоконкурс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проектов для дошкольников «Я исследователь»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Иванов Кирилл, Иванов Семен, Никитченко Арина, Тетерина Юля, Соколова Настя,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Юбицкая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Ева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Призеры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33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Региональный конкурс «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Благоробот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г. Иркутск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Конкурсная работа «Робот по переработке пластикового мусора»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Тамилович Егор, Сарапулов Игорь, Иванов Кирилл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Победитель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Зональный дистанционный конкурс детского технического творчества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р.п.Куйтун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«Мой помощник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Lego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робот»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номинация модель из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Lego Education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возрастная категория 7-9 лет.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Филипов Захар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Победитель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573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кулибинский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робототехнический фестиваль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Виль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Савелий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Победитель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-открытый ежегодный региональный конкурс «Юный конструктор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Лего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г. Санкт-Петербург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Пахотинский Егор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Диплом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спецноминация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«Яркая презентация»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творческий конкурс по робототехнике и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Lego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-конструированию  «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LeGo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Бум»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Яцкий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Артем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Сертификат участника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57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Фестиваль РобоСиб-2023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Сафонов Саша, Токарев Трофим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Диплом «Самое инновационное решение»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573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Фестиваль РобоСиб-2023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Сафонов Саша, Токарев Трофим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Сертификат участника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7524" y="5975399"/>
            <a:ext cx="8568952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 обучающиеся студии ежегодно являются участниками, победителями и призерами робототехнических соревнованиях конкурсов, слетов, фестивалей различного уровня.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динамике наблюдается стабильное увеличение данного показателя.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Сердце отдаю детям\белый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008"/>
            <a:ext cx="9144000" cy="693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378957"/>
            <a:ext cx="7344816" cy="63408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Стабильность количественного состава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обучающихся</a:t>
            </a:r>
            <a:endParaRPr lang="ru-RU" sz="2200" dirty="0">
              <a:ea typeface="Calibri"/>
              <a:cs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6600" cy="1192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345845"/>
              </p:ext>
            </p:extLst>
          </p:nvPr>
        </p:nvGraphicFramePr>
        <p:xfrm>
          <a:off x="1067198" y="199603"/>
          <a:ext cx="7537250" cy="1058946"/>
        </p:xfrm>
        <a:graphic>
          <a:graphicData uri="http://schemas.openxmlformats.org/drawingml/2006/table">
            <a:tbl>
              <a:tblPr firstRow="1" firstCol="1" bandRow="1"/>
              <a:tblGrid>
                <a:gridCol w="2856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2019-2020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2021-2022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показатель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2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Стабильность обучающихся в студии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 чел./100%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 чел./100%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 чел./100%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 чел./100%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2762" y="1298002"/>
            <a:ext cx="87939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500" dirty="0">
                <a:latin typeface="Times New Roman"/>
                <a:ea typeface="Calibri"/>
                <a:cs typeface="Times New Roman"/>
              </a:rPr>
              <a:t>Вывод: показатель стабильности количественного состава обучающихся студии в рассматриваемый период достигает стабильно максимального значения.</a:t>
            </a:r>
            <a:endParaRPr lang="ru-RU" sz="1500" dirty="0">
              <a:ea typeface="Calibri"/>
              <a:cs typeface="Times New Roman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r="83977"/>
          <a:stretch/>
        </p:blipFill>
        <p:spPr bwMode="auto">
          <a:xfrm rot="10800000">
            <a:off x="8820472" y="-195840"/>
            <a:ext cx="243511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974" y="1742552"/>
            <a:ext cx="88924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Мониторинг удовлетворенности качеством обучения по программе</a:t>
            </a:r>
            <a:endParaRPr lang="ru-RU" sz="2200" dirty="0"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34416" y="2263268"/>
            <a:ext cx="89289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ru-RU" sz="1500" dirty="0" smtClean="0">
                <a:latin typeface="Times New Roman"/>
                <a:ea typeface="Calibri"/>
                <a:cs typeface="Times New Roman"/>
              </a:rPr>
              <a:t>Ежегодно </a:t>
            </a:r>
            <a:r>
              <a:rPr lang="ru-RU" sz="1500" dirty="0">
                <a:latin typeface="Times New Roman"/>
                <a:ea typeface="Calibri"/>
                <a:cs typeface="Times New Roman"/>
              </a:rPr>
              <a:t>в конце учебного года проводится анкетирование родителей на вопросы удовлетворенности качеством обучения по дополнительной общеразвивающей </a:t>
            </a:r>
            <a:r>
              <a:rPr lang="ru-RU" sz="1500" dirty="0" smtClean="0">
                <a:latin typeface="Times New Roman"/>
                <a:ea typeface="Calibri"/>
                <a:cs typeface="Times New Roman"/>
              </a:rPr>
              <a:t>программе.</a:t>
            </a:r>
            <a:endParaRPr lang="ru-RU" sz="1500" dirty="0"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239084"/>
              </p:ext>
            </p:extLst>
          </p:nvPr>
        </p:nvGraphicFramePr>
        <p:xfrm>
          <a:off x="71066" y="2864861"/>
          <a:ext cx="8865938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441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Показатель удовлетворенности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Удовлетворенность манерой и качеством преподавания педагога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Удовлетворенность уровнем профессионализма педагога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Удовлетворенность работой педагога с родителями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Удовлетворенность материальным техническим оснащением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Удовлетворенность результатами обучения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Удовлетворенность участием и достижениями ребенка в соревнованиях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Готовность рекомендовать родительской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общественностью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данную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программу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знакомым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012" y="5321640"/>
            <a:ext cx="892899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ru-RU" sz="15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Вывод</a:t>
            </a:r>
            <a:r>
              <a:rPr lang="ru-RU" sz="15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Как видно из таблицы зафиксирован высокий уровень (92-100%) удовлетворенности качеством услуг среди </a:t>
            </a:r>
            <a:r>
              <a:rPr lang="ru-RU" sz="15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респондентов.</a:t>
            </a:r>
            <a:endParaRPr lang="ru-RU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Таким </a:t>
            </a:r>
            <a:r>
              <a:rPr lang="ru-RU" sz="15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образом с 2019-2022  годы прослеживается положительная динамика  результативности и качества реализации дополнительной общеразвивающей программы  по робототехники «</a:t>
            </a:r>
            <a:r>
              <a:rPr lang="ru-RU" sz="15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Ведоша</a:t>
            </a:r>
            <a:r>
              <a:rPr lang="ru-RU" sz="15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технической направленности. Успешность обучающихся определяется не только дипломами и грамотами, но и индивидуальным ростом каждого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7972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610</Words>
  <Application>Microsoft Office PowerPoint</Application>
  <PresentationFormat>Экран (4:3)</PresentationFormat>
  <Paragraphs>118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Результативность и качество реализации дополнительной общеразвивающей программы</vt:lpstr>
      <vt:lpstr>Презентация PowerPoint</vt:lpstr>
      <vt:lpstr>Презентация PowerPoint</vt:lpstr>
      <vt:lpstr>Стабильность количественного состава обучающихся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PK011619</dc:creator>
  <cp:lastModifiedBy>Пользователь Windows</cp:lastModifiedBy>
  <cp:revision>33</cp:revision>
  <dcterms:created xsi:type="dcterms:W3CDTF">2022-11-24T14:38:40Z</dcterms:created>
  <dcterms:modified xsi:type="dcterms:W3CDTF">2023-02-06T14:20:25Z</dcterms:modified>
</cp:coreProperties>
</file>